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9" r:id="rId5"/>
    <p:sldId id="266" r:id="rId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03"/>
  </p:normalViewPr>
  <p:slideViewPr>
    <p:cSldViewPr snapToGrid="0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45CE-7B67-BE04-5358-7F3E19965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C1EE7-D9D8-EF6C-111B-2117027BF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10C67-EC3A-79A1-E716-30F65E79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274F4-33B9-D651-802E-C05A30A0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EA5D-710A-2104-6918-463C3486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929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3998-051B-0F88-22B4-05D293B9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F2AFF-FC37-9959-2786-0B6FAD34A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428C8-B62B-5C63-B1DD-6F181936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158BC-830E-137A-4F73-73CA8229B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8925F-BB0D-88E0-9C3F-E64C69BE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965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CAC5F7-453D-F60B-7A2A-6EE853116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4598F-F322-4817-8615-2117F0603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474F-B4F0-EB9B-4904-414C24D8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FD62F-04B9-7B81-B3FA-4ADA954A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3E955-F97A-3297-75C6-F6E45966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190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1818-30FA-0454-FE6A-41B9C54B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F35F6-9F8E-C654-1BF7-F0537715E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53CF1-507B-C6DC-45FB-9E0A7F42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F9D2A-E1A6-FAC1-B7B9-86B21D95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B3EFF-F12C-0257-8EC6-DA1E4AD4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3771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575A-42F4-B301-3751-D1F5D568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7D4EA-83B5-B63E-2BBD-8B28C480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F9C25-E189-F531-5034-73DB8F74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C3CF-1897-B0D8-4F0B-B6A45B5D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7DECB-DC1D-07E7-0426-5B77DF3C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154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9E2A-C3DE-C0E4-AC2F-F6FECED9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3045-7CE2-D12B-1533-1D28F952D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34DE0-D8F0-E052-FA99-928270771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E1696-F8C3-0BA1-4F13-DF671D05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74B15-9E2D-87D2-B07A-886DA9EC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017F3-4BAD-EF52-563E-F3F4B51C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919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9FC3-EA43-04EC-E3F2-DDC85AE5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2556F-B146-9928-2328-F6CC12BD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92CCD-C8A9-78DF-633A-4BB0E1830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96CEE-2DAA-EA82-F6B7-B5E938108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0519E-9EE2-E8FB-5366-A7A02E01F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E8727-B034-10EA-2527-9FAD8D91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9A343-1E74-2A09-4110-B9FB5A82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0245D-F441-FAFC-F716-A320F40A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513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F6E7-06C4-71D9-0AAB-1060FF0D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2BAA6-F8CC-53F1-8CD5-CC78E716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0AB0-97C5-54A8-5B9A-1D2F1039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525FE-48A4-82AA-CB50-B8DED775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020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21B43-AEB4-D992-CA70-F69F393D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17F3A8-33E6-FD7A-3ED0-06BF8A19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159FE-4302-A3FF-CF3E-78C11B85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6028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9F84-B970-5BA8-0A37-A11C0B506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1948-B1F6-ABAD-27BF-B6D8B1A11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D2891-41E9-C6EB-C54F-794400622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993F9-B254-B9C1-F93C-300A3ECE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D8B9B-302A-4FCF-DD48-EA63400C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C65A1-E407-0889-18C0-044B1C5E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743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9533-656B-85D8-96B7-095A9AB7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76F63E-402A-2B3B-27F6-CB4EE37A3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252DF-A3CD-8EF5-FDA3-DA0EDE6C9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1D702-3CD7-6EFF-25FD-973E3D33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7ED2F-BA9A-B377-178F-9D20D688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95078-CE4F-98CC-4633-2C788CC4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41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6AA6C-FF45-4E5B-5900-FC00BD99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D4C22-CC7B-7EFF-FAA4-36271F253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BFD4-4741-B33A-5471-077568765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B858-59F9-CF47-AF26-35F9B12F775A}" type="datetimeFigureOut">
              <a:rPr lang="en-KR" smtClean="0"/>
              <a:t>3/25/24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2DE81-EE43-0D1B-899B-9E1A400E1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8BA4B-7986-254B-1CE9-A230225C1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87518-65FD-4F4B-B9F1-9E5CCFADCA2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508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A195-5E05-3642-B898-A2C58C5802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Functional Genomics Meeting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7FDA0-2821-CFA9-AF98-60F8551D7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Anamika</a:t>
            </a:r>
          </a:p>
          <a:p>
            <a:r>
              <a:rPr lang="en-KR" dirty="0"/>
              <a:t>24.03.25</a:t>
            </a:r>
          </a:p>
        </p:txBody>
      </p:sp>
    </p:spTree>
    <p:extLst>
      <p:ext uri="{BB962C8B-B14F-4D97-AF65-F5344CB8AC3E}">
        <p14:creationId xmlns:p14="http://schemas.microsoft.com/office/powerpoint/2010/main" val="300243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40FDC6-3A22-1BD2-B40F-5D644B0F0457}"/>
              </a:ext>
            </a:extLst>
          </p:cNvPr>
          <p:cNvSpPr txBox="1"/>
          <p:nvPr/>
        </p:nvSpPr>
        <p:spPr>
          <a:xfrm>
            <a:off x="89210" y="0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latin typeface="Arial" panose="020B0604020202020204" pitchFamily="34" charset="0"/>
                <a:cs typeface="Arial" panose="020B0604020202020204" pitchFamily="34" charset="0"/>
              </a:rPr>
              <a:t>Experimental Design: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2EF95-989C-E8BC-925D-2BAE7D84BC62}"/>
              </a:ext>
            </a:extLst>
          </p:cNvPr>
          <p:cNvSpPr/>
          <p:nvPr/>
        </p:nvSpPr>
        <p:spPr>
          <a:xfrm>
            <a:off x="202513" y="1185471"/>
            <a:ext cx="4831644" cy="28081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2EF904-82FC-B1DE-67D6-E71A89E06AC5}"/>
              </a:ext>
            </a:extLst>
          </p:cNvPr>
          <p:cNvSpPr/>
          <p:nvPr/>
        </p:nvSpPr>
        <p:spPr>
          <a:xfrm>
            <a:off x="428291" y="1309649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9AE65-9E01-E9E1-E277-DEA94DBD5724}"/>
              </a:ext>
            </a:extLst>
          </p:cNvPr>
          <p:cNvSpPr/>
          <p:nvPr/>
        </p:nvSpPr>
        <p:spPr>
          <a:xfrm>
            <a:off x="428291" y="2651615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C28A36-8215-B7F2-96AD-4C21E0622F9A}"/>
              </a:ext>
            </a:extLst>
          </p:cNvPr>
          <p:cNvSpPr/>
          <p:nvPr/>
        </p:nvSpPr>
        <p:spPr>
          <a:xfrm>
            <a:off x="2014380" y="1309649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35356B-2532-2419-C3FB-C18C6507ADE6}"/>
              </a:ext>
            </a:extLst>
          </p:cNvPr>
          <p:cNvSpPr/>
          <p:nvPr/>
        </p:nvSpPr>
        <p:spPr>
          <a:xfrm>
            <a:off x="2014380" y="2651615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CA5D46-6945-F59F-75A1-4E3674E25B0E}"/>
              </a:ext>
            </a:extLst>
          </p:cNvPr>
          <p:cNvSpPr/>
          <p:nvPr/>
        </p:nvSpPr>
        <p:spPr>
          <a:xfrm>
            <a:off x="3600469" y="1309649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8815A0-57FC-F06D-64D6-69277ABD0EE4}"/>
              </a:ext>
            </a:extLst>
          </p:cNvPr>
          <p:cNvSpPr/>
          <p:nvPr/>
        </p:nvSpPr>
        <p:spPr>
          <a:xfrm>
            <a:off x="3600469" y="2651615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D672B-1A8A-79C4-F40D-9530955236F9}"/>
              </a:ext>
            </a:extLst>
          </p:cNvPr>
          <p:cNvSpPr txBox="1"/>
          <p:nvPr/>
        </p:nvSpPr>
        <p:spPr>
          <a:xfrm>
            <a:off x="587190" y="1653005"/>
            <a:ext cx="85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50 pmole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21507-B70B-1B20-C0E3-486593234AA3}"/>
              </a:ext>
            </a:extLst>
          </p:cNvPr>
          <p:cNvSpPr txBox="1"/>
          <p:nvPr/>
        </p:nvSpPr>
        <p:spPr>
          <a:xfrm>
            <a:off x="2175644" y="1597213"/>
            <a:ext cx="85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HHIP </a:t>
            </a:r>
          </a:p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50 pmole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272E8-1C9E-B9D4-C8BC-5F251C5E20A7}"/>
              </a:ext>
            </a:extLst>
          </p:cNvPr>
          <p:cNvSpPr txBox="1"/>
          <p:nvPr/>
        </p:nvSpPr>
        <p:spPr>
          <a:xfrm>
            <a:off x="428291" y="715948"/>
            <a:ext cx="500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KR" dirty="0"/>
              <a:t>ptimized siRNA transfection for Knock </a:t>
            </a:r>
            <a:r>
              <a:rPr lang="en-KR" dirty="0"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3D30F-E56E-A69E-1331-E8C08448B297}"/>
              </a:ext>
            </a:extLst>
          </p:cNvPr>
          <p:cNvSpPr txBox="1"/>
          <p:nvPr/>
        </p:nvSpPr>
        <p:spPr>
          <a:xfrm>
            <a:off x="3662557" y="372751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latin typeface="Arial" panose="020B0604020202020204" pitchFamily="34" charset="0"/>
                <a:cs typeface="Arial" panose="020B0604020202020204" pitchFamily="34" charset="0"/>
              </a:rPr>
              <a:t>A549</a:t>
            </a:r>
            <a:r>
              <a:rPr lang="en-KR" sz="1400" dirty="0"/>
              <a:t> cell lines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58EB99-167F-EF1D-2067-D974C21A4DFB}"/>
              </a:ext>
            </a:extLst>
          </p:cNvPr>
          <p:cNvSpPr txBox="1"/>
          <p:nvPr/>
        </p:nvSpPr>
        <p:spPr>
          <a:xfrm>
            <a:off x="543486" y="3011906"/>
            <a:ext cx="85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50 pmole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16468-A7D6-934E-6D79-B11060841659}"/>
              </a:ext>
            </a:extLst>
          </p:cNvPr>
          <p:cNvSpPr txBox="1"/>
          <p:nvPr/>
        </p:nvSpPr>
        <p:spPr>
          <a:xfrm>
            <a:off x="2192578" y="2962561"/>
            <a:ext cx="85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HHIP </a:t>
            </a:r>
          </a:p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50 pmole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1009D-811F-AE5D-D861-0CB3F80FA8E6}"/>
              </a:ext>
            </a:extLst>
          </p:cNvPr>
          <p:cNvSpPr txBox="1"/>
          <p:nvPr/>
        </p:nvSpPr>
        <p:spPr>
          <a:xfrm>
            <a:off x="3813832" y="155520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</a:p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5AFC49-8274-4F1D-78D1-3A051EBD409B}"/>
              </a:ext>
            </a:extLst>
          </p:cNvPr>
          <p:cNvSpPr txBox="1"/>
          <p:nvPr/>
        </p:nvSpPr>
        <p:spPr>
          <a:xfrm>
            <a:off x="3761714" y="2898278"/>
            <a:ext cx="790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GANT61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10uM</a:t>
            </a:r>
            <a:endParaRPr lang="en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CF5953-9412-D26E-AA50-C911B42D5E15}"/>
              </a:ext>
            </a:extLst>
          </p:cNvPr>
          <p:cNvCxnSpPr/>
          <p:nvPr/>
        </p:nvCxnSpPr>
        <p:spPr>
          <a:xfrm>
            <a:off x="543486" y="2509024"/>
            <a:ext cx="250060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E32C37-35AF-F796-381E-38F9EF6072A5}"/>
              </a:ext>
            </a:extLst>
          </p:cNvPr>
          <p:cNvCxnSpPr/>
          <p:nvPr/>
        </p:nvCxnSpPr>
        <p:spPr>
          <a:xfrm>
            <a:off x="543486" y="3854605"/>
            <a:ext cx="250060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5297B5-DBF3-1DBA-4862-DBCF4073C45E}"/>
              </a:ext>
            </a:extLst>
          </p:cNvPr>
          <p:cNvSpPr txBox="1"/>
          <p:nvPr/>
        </p:nvSpPr>
        <p:spPr>
          <a:xfrm>
            <a:off x="1426867" y="2230152"/>
            <a:ext cx="78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b="1" dirty="0">
                <a:latin typeface="Arial" panose="020B0604020202020204" pitchFamily="34" charset="0"/>
                <a:cs typeface="Arial" panose="020B0604020202020204" pitchFamily="34" charset="0"/>
              </a:rPr>
              <a:t>48hrs </a:t>
            </a:r>
            <a:endParaRPr lang="en-KR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3D3FB-00C6-F597-28F6-FFD4D208715E}"/>
              </a:ext>
            </a:extLst>
          </p:cNvPr>
          <p:cNvSpPr txBox="1"/>
          <p:nvPr/>
        </p:nvSpPr>
        <p:spPr>
          <a:xfrm>
            <a:off x="1456687" y="3573621"/>
            <a:ext cx="788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b="1" dirty="0">
                <a:latin typeface="Arial" panose="020B0604020202020204" pitchFamily="34" charset="0"/>
                <a:cs typeface="Arial" panose="020B0604020202020204" pitchFamily="34" charset="0"/>
              </a:rPr>
              <a:t>72hrs </a:t>
            </a:r>
            <a:endParaRPr lang="en-KR" sz="14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093F4AA-9864-448A-F348-C753F21AB5C5}"/>
              </a:ext>
            </a:extLst>
          </p:cNvPr>
          <p:cNvCxnSpPr>
            <a:cxnSpLocks/>
          </p:cNvCxnSpPr>
          <p:nvPr/>
        </p:nvCxnSpPr>
        <p:spPr>
          <a:xfrm flipV="1">
            <a:off x="5105400" y="1914512"/>
            <a:ext cx="812138" cy="6750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D73F38-EA8D-982A-FB08-DCDEF7523063}"/>
              </a:ext>
            </a:extLst>
          </p:cNvPr>
          <p:cNvCxnSpPr>
            <a:cxnSpLocks/>
          </p:cNvCxnSpPr>
          <p:nvPr/>
        </p:nvCxnSpPr>
        <p:spPr>
          <a:xfrm>
            <a:off x="5105400" y="2876003"/>
            <a:ext cx="977590" cy="5482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FCFA7A-37F0-8A3C-1C71-0A22EFFD1C93}"/>
              </a:ext>
            </a:extLst>
          </p:cNvPr>
          <p:cNvSpPr txBox="1"/>
          <p:nvPr/>
        </p:nvSpPr>
        <p:spPr>
          <a:xfrm>
            <a:off x="6096000" y="1545180"/>
            <a:ext cx="5246308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KR" sz="1600" dirty="0">
                <a:latin typeface="Arial" panose="020B0604020202020204" pitchFamily="34" charset="0"/>
                <a:cs typeface="Arial" panose="020B0604020202020204" pitchFamily="34" charset="0"/>
              </a:rPr>
              <a:t>HHIP siRNA knockdown conditions at 48hrs, 72 hrs;</a:t>
            </a:r>
          </a:p>
          <a:p>
            <a:pPr>
              <a:lnSpc>
                <a:spcPct val="150000"/>
              </a:lnSpc>
            </a:pPr>
            <a:endParaRPr lang="en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B514E-FC9E-5CEC-7D85-C9F6A115A1E4}"/>
              </a:ext>
            </a:extLst>
          </p:cNvPr>
          <p:cNvSpPr txBox="1"/>
          <p:nvPr/>
        </p:nvSpPr>
        <p:spPr>
          <a:xfrm>
            <a:off x="6154233" y="3173460"/>
            <a:ext cx="5710218" cy="1154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1600" dirty="0">
                <a:latin typeface="Arial" panose="020B0604020202020204" pitchFamily="34" charset="0"/>
                <a:cs typeface="Arial" panose="020B0604020202020204" pitchFamily="34" charset="0"/>
              </a:rPr>
              <a:t>2. Scratch assay: Comparing at 0hrs, 24hrs, 29 hrs between </a:t>
            </a:r>
          </a:p>
          <a:p>
            <a:pPr>
              <a:lnSpc>
                <a:spcPct val="150000"/>
              </a:lnSpc>
            </a:pPr>
            <a:r>
              <a:rPr lang="en-KR" sz="1600" dirty="0">
                <a:latin typeface="Arial" panose="020B0604020202020204" pitchFamily="34" charset="0"/>
                <a:cs typeface="Arial" panose="020B0604020202020204" pitchFamily="34" charset="0"/>
              </a:rPr>
              <a:t>control and Gli inhibitor, GANT61 (10uM); take pictures; </a:t>
            </a:r>
          </a:p>
          <a:p>
            <a:pPr>
              <a:lnSpc>
                <a:spcPct val="150000"/>
              </a:lnSpc>
            </a:pPr>
            <a:r>
              <a:rPr lang="en-KR" sz="1600" dirty="0">
                <a:latin typeface="Arial" panose="020B0604020202020204" pitchFamily="34" charset="0"/>
                <a:cs typeface="Arial" panose="020B0604020202020204" pitchFamily="34" charset="0"/>
              </a:rPr>
              <a:t>distance measurement</a:t>
            </a:r>
          </a:p>
        </p:txBody>
      </p:sp>
    </p:spTree>
    <p:extLst>
      <p:ext uri="{BB962C8B-B14F-4D97-AF65-F5344CB8AC3E}">
        <p14:creationId xmlns:p14="http://schemas.microsoft.com/office/powerpoint/2010/main" val="311439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7876C-67B7-1C31-BDD4-07B243E34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65" t="17143" r="20957" b="22399"/>
          <a:stretch/>
        </p:blipFill>
        <p:spPr>
          <a:xfrm>
            <a:off x="2707168" y="1026938"/>
            <a:ext cx="1047165" cy="2402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0B562-8D72-FC7E-F270-319973ABC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23" y="1068080"/>
            <a:ext cx="1901681" cy="2341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3F28E-275E-DA53-B25D-05CA8BB8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252" y="1068080"/>
            <a:ext cx="1824570" cy="2321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7AB55-298B-EE37-DEF7-EF923283C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0593" y="1068080"/>
            <a:ext cx="1847988" cy="2285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20C0A-935B-B70B-3F53-34468187A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731" y="1068080"/>
            <a:ext cx="1764861" cy="2285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4013E2-7AF5-D183-DE87-76A831D41276}"/>
              </a:ext>
            </a:extLst>
          </p:cNvPr>
          <p:cNvSpPr txBox="1"/>
          <p:nvPr/>
        </p:nvSpPr>
        <p:spPr>
          <a:xfrm>
            <a:off x="2170151" y="569828"/>
            <a:ext cx="137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0 hrs Scratch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6D30D-51E6-BDA2-9E8E-67CBD80B2238}"/>
              </a:ext>
            </a:extLst>
          </p:cNvPr>
          <p:cNvSpPr txBox="1"/>
          <p:nvPr/>
        </p:nvSpPr>
        <p:spPr>
          <a:xfrm>
            <a:off x="5678491" y="569828"/>
            <a:ext cx="149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24 hrs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054C0-3539-B6FF-81CA-6D0BFA689990}"/>
              </a:ext>
            </a:extLst>
          </p:cNvPr>
          <p:cNvSpPr txBox="1"/>
          <p:nvPr/>
        </p:nvSpPr>
        <p:spPr>
          <a:xfrm>
            <a:off x="9303850" y="569828"/>
            <a:ext cx="149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29 hrs Scratch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29FF4-EF96-975E-BB2D-3D8278508B36}"/>
              </a:ext>
            </a:extLst>
          </p:cNvPr>
          <p:cNvSpPr txBox="1"/>
          <p:nvPr/>
        </p:nvSpPr>
        <p:spPr>
          <a:xfrm>
            <a:off x="877048" y="343858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793EF-CA94-8215-955A-03607B334B8B}"/>
              </a:ext>
            </a:extLst>
          </p:cNvPr>
          <p:cNvSpPr txBox="1"/>
          <p:nvPr/>
        </p:nvSpPr>
        <p:spPr>
          <a:xfrm>
            <a:off x="2419475" y="341188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10uM GANT61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B35F2-4D97-A186-0254-B9E3D7690C10}"/>
              </a:ext>
            </a:extLst>
          </p:cNvPr>
          <p:cNvSpPr txBox="1"/>
          <p:nvPr/>
        </p:nvSpPr>
        <p:spPr>
          <a:xfrm>
            <a:off x="4773221" y="343858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C9702-E5B5-FE56-1BC7-4A5EC9690C6E}"/>
              </a:ext>
            </a:extLst>
          </p:cNvPr>
          <p:cNvSpPr txBox="1"/>
          <p:nvPr/>
        </p:nvSpPr>
        <p:spPr>
          <a:xfrm>
            <a:off x="6315648" y="341188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10uM GANT61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D1917-1265-F5DD-DDAC-921574DEB66D}"/>
              </a:ext>
            </a:extLst>
          </p:cNvPr>
          <p:cNvSpPr txBox="1"/>
          <p:nvPr/>
        </p:nvSpPr>
        <p:spPr>
          <a:xfrm>
            <a:off x="8508165" y="343858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6E367-770F-D585-03F7-1AABD4A53DB4}"/>
              </a:ext>
            </a:extLst>
          </p:cNvPr>
          <p:cNvSpPr txBox="1"/>
          <p:nvPr/>
        </p:nvSpPr>
        <p:spPr>
          <a:xfrm>
            <a:off x="10050592" y="341188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10uM GANT61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502E2D-8CBD-AFE2-506B-086BA2E3C901}"/>
              </a:ext>
            </a:extLst>
          </p:cNvPr>
          <p:cNvGrpSpPr/>
          <p:nvPr/>
        </p:nvGrpSpPr>
        <p:grpSpPr>
          <a:xfrm>
            <a:off x="3592109" y="4189740"/>
            <a:ext cx="5797855" cy="2489200"/>
            <a:chOff x="97944" y="4152900"/>
            <a:chExt cx="5797855" cy="24892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784A57-BDF0-BF25-0921-A7AA619BC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221" t="27036" r="-942" b="9122"/>
            <a:stretch/>
          </p:blipFill>
          <p:spPr>
            <a:xfrm>
              <a:off x="97944" y="4152900"/>
              <a:ext cx="5797855" cy="2489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42195F-EBCA-D4B2-026C-1FB322414DA5}"/>
                </a:ext>
              </a:extLst>
            </p:cNvPr>
            <p:cNvSpPr/>
            <p:nvPr/>
          </p:nvSpPr>
          <p:spPr>
            <a:xfrm>
              <a:off x="791737" y="6155473"/>
              <a:ext cx="847492" cy="200722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0hrs</a:t>
              </a:r>
              <a:endParaRPr lang="en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7B52DD-37DA-47A2-DDEC-AAA7D2150FB4}"/>
                </a:ext>
              </a:extLst>
            </p:cNvPr>
            <p:cNvSpPr/>
            <p:nvPr/>
          </p:nvSpPr>
          <p:spPr>
            <a:xfrm>
              <a:off x="1898904" y="6162055"/>
              <a:ext cx="847492" cy="200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24hrs</a:t>
              </a:r>
              <a:endParaRPr lang="en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A82EC2-6D63-AA7A-161E-5F486637D6E8}"/>
                </a:ext>
              </a:extLst>
            </p:cNvPr>
            <p:cNvSpPr/>
            <p:nvPr/>
          </p:nvSpPr>
          <p:spPr>
            <a:xfrm>
              <a:off x="2977765" y="6162055"/>
              <a:ext cx="847492" cy="200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29hrs</a:t>
              </a:r>
              <a:endParaRPr lang="en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88912F-39AC-42E9-0404-6AC65C134426}"/>
                </a:ext>
              </a:extLst>
            </p:cNvPr>
            <p:cNvCxnSpPr/>
            <p:nvPr/>
          </p:nvCxnSpPr>
          <p:spPr>
            <a:xfrm>
              <a:off x="2029522" y="4750420"/>
              <a:ext cx="54641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D6166D9-4E47-116C-FE55-7CE6131DF86D}"/>
                </a:ext>
              </a:extLst>
            </p:cNvPr>
            <p:cNvCxnSpPr/>
            <p:nvPr/>
          </p:nvCxnSpPr>
          <p:spPr>
            <a:xfrm>
              <a:off x="3174380" y="4757855"/>
              <a:ext cx="54641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263A87-B016-0BEF-A52C-62EE9A12071C}"/>
                </a:ext>
              </a:extLst>
            </p:cNvPr>
            <p:cNvSpPr txBox="1"/>
            <p:nvPr/>
          </p:nvSpPr>
          <p:spPr>
            <a:xfrm>
              <a:off x="2037269" y="452080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***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43F15B-9DA7-BC55-ABBD-82179654FB37}"/>
                </a:ext>
              </a:extLst>
            </p:cNvPr>
            <p:cNvSpPr txBox="1"/>
            <p:nvPr/>
          </p:nvSpPr>
          <p:spPr>
            <a:xfrm>
              <a:off x="3189875" y="452080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KR" dirty="0"/>
                <a:t>***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B45BBAA-EF6A-7887-E418-11149D3CD1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943" r="67556" b="15610"/>
          <a:stretch/>
        </p:blipFill>
        <p:spPr>
          <a:xfrm>
            <a:off x="918923" y="1046726"/>
            <a:ext cx="1047165" cy="23918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7EAC3C0-7B3C-EA82-048C-8B1A37E7CECB}"/>
              </a:ext>
            </a:extLst>
          </p:cNvPr>
          <p:cNvSpPr txBox="1"/>
          <p:nvPr/>
        </p:nvSpPr>
        <p:spPr>
          <a:xfrm>
            <a:off x="140845" y="8288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800" b="1" dirty="0">
                <a:latin typeface="Arial" panose="020B0604020202020204" pitchFamily="34" charset="0"/>
                <a:cs typeface="Arial" panose="020B0604020202020204" pitchFamily="34" charset="0"/>
              </a:rPr>
              <a:t>Scratch assay followed by GANT61 (10uM) treatment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69009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0C83E5-39A5-899E-6E6C-B307A1A931FF}"/>
              </a:ext>
            </a:extLst>
          </p:cNvPr>
          <p:cNvSpPr txBox="1"/>
          <p:nvPr/>
        </p:nvSpPr>
        <p:spPr>
          <a:xfrm>
            <a:off x="2322671" y="136024"/>
            <a:ext cx="836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Gene Expression of HHIP, Gli1, Gli2 and SHH in A549 cells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F0576A-E37B-3BB3-3228-9D267178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435"/>
            <a:ext cx="6228238" cy="2295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8B5F6-4252-9F64-E264-89CA6E70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0702"/>
            <a:ext cx="6228238" cy="2775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39CF18-703F-8751-0537-D1E98C817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060702"/>
            <a:ext cx="6007100" cy="2878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CA4800-6FA2-6CA9-817F-30DE7206D0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2"/>
          <a:stretch/>
        </p:blipFill>
        <p:spPr>
          <a:xfrm>
            <a:off x="6348029" y="598153"/>
            <a:ext cx="5337478" cy="22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7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4C6DB0-B312-3100-0E55-27B1C0E6080A}"/>
              </a:ext>
            </a:extLst>
          </p:cNvPr>
          <p:cNvSpPr/>
          <p:nvPr/>
        </p:nvSpPr>
        <p:spPr>
          <a:xfrm>
            <a:off x="1618718" y="750573"/>
            <a:ext cx="4831644" cy="28081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5C8C27-6126-5129-83E8-204B1F43F381}"/>
              </a:ext>
            </a:extLst>
          </p:cNvPr>
          <p:cNvSpPr/>
          <p:nvPr/>
        </p:nvSpPr>
        <p:spPr>
          <a:xfrm>
            <a:off x="1844496" y="874751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ECC61D-5251-92C9-9A17-87E36D284794}"/>
              </a:ext>
            </a:extLst>
          </p:cNvPr>
          <p:cNvSpPr/>
          <p:nvPr/>
        </p:nvSpPr>
        <p:spPr>
          <a:xfrm>
            <a:off x="1844496" y="2216717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832B18-7DEB-580D-21B9-DA7504B24203}"/>
              </a:ext>
            </a:extLst>
          </p:cNvPr>
          <p:cNvSpPr/>
          <p:nvPr/>
        </p:nvSpPr>
        <p:spPr>
          <a:xfrm>
            <a:off x="3430585" y="874751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809A01-25C8-F84E-37E7-B253DC68B873}"/>
              </a:ext>
            </a:extLst>
          </p:cNvPr>
          <p:cNvSpPr/>
          <p:nvPr/>
        </p:nvSpPr>
        <p:spPr>
          <a:xfrm>
            <a:off x="3430585" y="2216717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42E884-7200-4215-4F22-D81A9C2173D2}"/>
              </a:ext>
            </a:extLst>
          </p:cNvPr>
          <p:cNvSpPr/>
          <p:nvPr/>
        </p:nvSpPr>
        <p:spPr>
          <a:xfrm>
            <a:off x="5016674" y="874751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118914-C58B-67DC-ED62-3EFE4BA3B51F}"/>
              </a:ext>
            </a:extLst>
          </p:cNvPr>
          <p:cNvSpPr/>
          <p:nvPr/>
        </p:nvSpPr>
        <p:spPr>
          <a:xfrm>
            <a:off x="5016674" y="2216717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CD194-112C-0BCB-315D-2C35CA1D39C5}"/>
              </a:ext>
            </a:extLst>
          </p:cNvPr>
          <p:cNvSpPr txBox="1"/>
          <p:nvPr/>
        </p:nvSpPr>
        <p:spPr>
          <a:xfrm>
            <a:off x="394898" y="1153752"/>
            <a:ext cx="1236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Control siRNA</a:t>
            </a:r>
          </a:p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50 pmole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45892-5A2E-BF54-286D-08212728818A}"/>
              </a:ext>
            </a:extLst>
          </p:cNvPr>
          <p:cNvSpPr txBox="1"/>
          <p:nvPr/>
        </p:nvSpPr>
        <p:spPr>
          <a:xfrm>
            <a:off x="480524" y="2544684"/>
            <a:ext cx="105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HHIP siRNA</a:t>
            </a:r>
          </a:p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50 pmole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67BC2-0F09-D0ED-6E7B-9DA534BB818F}"/>
              </a:ext>
            </a:extLst>
          </p:cNvPr>
          <p:cNvSpPr txBox="1"/>
          <p:nvPr/>
        </p:nvSpPr>
        <p:spPr>
          <a:xfrm>
            <a:off x="1844496" y="28890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</a:p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19BED-2131-624E-F51B-C37A00172B60}"/>
              </a:ext>
            </a:extLst>
          </p:cNvPr>
          <p:cNvSpPr txBox="1"/>
          <p:nvPr/>
        </p:nvSpPr>
        <p:spPr>
          <a:xfrm>
            <a:off x="3388900" y="100939"/>
            <a:ext cx="1561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GANT61 (10uM)</a:t>
            </a:r>
            <a:endParaRPr lang="en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02596-76E4-B979-0AE0-9CB2F226AB36}"/>
              </a:ext>
            </a:extLst>
          </p:cNvPr>
          <p:cNvSpPr txBox="1"/>
          <p:nvPr/>
        </p:nvSpPr>
        <p:spPr>
          <a:xfrm>
            <a:off x="5098090" y="100938"/>
            <a:ext cx="130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SAG (50nM)</a:t>
            </a:r>
            <a:endParaRPr lang="en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AB2B6B-E03F-2A01-844C-CFEE3D45AFF6}"/>
              </a:ext>
            </a:extLst>
          </p:cNvPr>
          <p:cNvSpPr/>
          <p:nvPr/>
        </p:nvSpPr>
        <p:spPr>
          <a:xfrm>
            <a:off x="6766865" y="750573"/>
            <a:ext cx="4831644" cy="28081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93A782-8B0E-ED84-8571-4EE9A07B9A1C}"/>
              </a:ext>
            </a:extLst>
          </p:cNvPr>
          <p:cNvSpPr/>
          <p:nvPr/>
        </p:nvSpPr>
        <p:spPr>
          <a:xfrm>
            <a:off x="6992643" y="874751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5E7C02-9ADB-987C-7177-43B7DF614004}"/>
              </a:ext>
            </a:extLst>
          </p:cNvPr>
          <p:cNvSpPr/>
          <p:nvPr/>
        </p:nvSpPr>
        <p:spPr>
          <a:xfrm>
            <a:off x="6992643" y="2216717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3DA2D5-79E5-2707-9E31-64D04F9C19B1}"/>
              </a:ext>
            </a:extLst>
          </p:cNvPr>
          <p:cNvSpPr/>
          <p:nvPr/>
        </p:nvSpPr>
        <p:spPr>
          <a:xfrm>
            <a:off x="8578732" y="874751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9D39BB-9983-D86A-F99D-110BD97FF213}"/>
              </a:ext>
            </a:extLst>
          </p:cNvPr>
          <p:cNvSpPr/>
          <p:nvPr/>
        </p:nvSpPr>
        <p:spPr>
          <a:xfrm>
            <a:off x="8578732" y="2216717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59556A-2134-1159-0F1D-66C90CC7A50B}"/>
              </a:ext>
            </a:extLst>
          </p:cNvPr>
          <p:cNvSpPr/>
          <p:nvPr/>
        </p:nvSpPr>
        <p:spPr>
          <a:xfrm>
            <a:off x="10164821" y="874751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76A5A8-81F7-B55A-C7B2-674A5F0F9591}"/>
              </a:ext>
            </a:extLst>
          </p:cNvPr>
          <p:cNvSpPr/>
          <p:nvPr/>
        </p:nvSpPr>
        <p:spPr>
          <a:xfrm>
            <a:off x="10164821" y="2216717"/>
            <a:ext cx="1174044" cy="11176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D65D00-2561-6CB1-780B-883859A51C5E}"/>
              </a:ext>
            </a:extLst>
          </p:cNvPr>
          <p:cNvSpPr txBox="1"/>
          <p:nvPr/>
        </p:nvSpPr>
        <p:spPr>
          <a:xfrm>
            <a:off x="6863312" y="100937"/>
            <a:ext cx="185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200" b="1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Vismodegib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(10uM)</a:t>
            </a:r>
            <a:endParaRPr lang="en-K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14DF0-EA13-D092-C73D-864BE23F7D2F}"/>
              </a:ext>
            </a:extLst>
          </p:cNvPr>
          <p:cNvSpPr txBox="1"/>
          <p:nvPr/>
        </p:nvSpPr>
        <p:spPr>
          <a:xfrm>
            <a:off x="5016674" y="3292612"/>
            <a:ext cx="1338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latin typeface="Arial" panose="020B0604020202020204" pitchFamily="34" charset="0"/>
                <a:cs typeface="Arial" panose="020B0604020202020204" pitchFamily="34" charset="0"/>
              </a:rPr>
              <a:t>A549</a:t>
            </a:r>
            <a:r>
              <a:rPr lang="en-KR" sz="1400" dirty="0"/>
              <a:t> cell lines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DD70CE-23F4-388D-ECB5-582B24C7E2B9}"/>
              </a:ext>
            </a:extLst>
          </p:cNvPr>
          <p:cNvSpPr txBox="1"/>
          <p:nvPr/>
        </p:nvSpPr>
        <p:spPr>
          <a:xfrm>
            <a:off x="10390185" y="3309339"/>
            <a:ext cx="1338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>
                <a:latin typeface="Arial" panose="020B0604020202020204" pitchFamily="34" charset="0"/>
                <a:cs typeface="Arial" panose="020B0604020202020204" pitchFamily="34" charset="0"/>
              </a:rPr>
              <a:t>A549</a:t>
            </a:r>
            <a:r>
              <a:rPr lang="en-KR" sz="1400" dirty="0"/>
              <a:t> cell lines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BB7A00-574E-4AE4-573B-B7038DB80460}"/>
              </a:ext>
            </a:extLst>
          </p:cNvPr>
          <p:cNvSpPr txBox="1"/>
          <p:nvPr/>
        </p:nvSpPr>
        <p:spPr>
          <a:xfrm>
            <a:off x="780585" y="4538546"/>
            <a:ext cx="35636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Day 1: Seed Cells in 6 well plate</a:t>
            </a:r>
          </a:p>
          <a:p>
            <a:r>
              <a:rPr lang="en-KR" dirty="0"/>
              <a:t>Day 2: siRNA transfection</a:t>
            </a:r>
          </a:p>
          <a:p>
            <a:r>
              <a:rPr lang="en-KR" dirty="0"/>
              <a:t>Day3: Scratch + inhibitors treatment</a:t>
            </a:r>
          </a:p>
          <a:p>
            <a:r>
              <a:rPr lang="en-KR" dirty="0"/>
              <a:t>Day4: Pictures</a:t>
            </a:r>
          </a:p>
        </p:txBody>
      </p:sp>
    </p:spTree>
    <p:extLst>
      <p:ext uri="{BB962C8B-B14F-4D97-AF65-F5344CB8AC3E}">
        <p14:creationId xmlns:p14="http://schemas.microsoft.com/office/powerpoint/2010/main" val="2938309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179</Words>
  <Application>Microsoft Macintosh PowerPoint</Application>
  <PresentationFormat>Widescreen</PresentationFormat>
  <Paragraphs>63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Functional Genomics Meeting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Genomics Meeting </dc:title>
  <dc:creator>Wardatul Anamika</dc:creator>
  <cp:lastModifiedBy>Anamika Wardatul</cp:lastModifiedBy>
  <cp:revision>3</cp:revision>
  <dcterms:created xsi:type="dcterms:W3CDTF">2024-03-25T14:43:20Z</dcterms:created>
  <dcterms:modified xsi:type="dcterms:W3CDTF">2024-03-25T17:53:40Z</dcterms:modified>
</cp:coreProperties>
</file>